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7" r:id="rId3"/>
    <p:sldId id="275" r:id="rId4"/>
    <p:sldId id="269" r:id="rId5"/>
    <p:sldId id="280" r:id="rId6"/>
    <p:sldId id="281" r:id="rId7"/>
    <p:sldId id="294" r:id="rId8"/>
    <p:sldId id="295" r:id="rId9"/>
    <p:sldId id="276" r:id="rId10"/>
    <p:sldId id="272" r:id="rId11"/>
    <p:sldId id="282" r:id="rId12"/>
    <p:sldId id="283" r:id="rId13"/>
    <p:sldId id="296" r:id="rId14"/>
    <p:sldId id="297" r:id="rId15"/>
    <p:sldId id="298" r:id="rId16"/>
    <p:sldId id="284" r:id="rId17"/>
    <p:sldId id="299" r:id="rId18"/>
    <p:sldId id="285" r:id="rId19"/>
    <p:sldId id="277" r:id="rId20"/>
    <p:sldId id="273" r:id="rId21"/>
    <p:sldId id="286" r:id="rId22"/>
    <p:sldId id="287" r:id="rId23"/>
    <p:sldId id="300" r:id="rId24"/>
    <p:sldId id="288" r:id="rId25"/>
    <p:sldId id="289" r:id="rId26"/>
    <p:sldId id="290" r:id="rId27"/>
    <p:sldId id="301" r:id="rId28"/>
    <p:sldId id="278" r:id="rId29"/>
    <p:sldId id="274" r:id="rId30"/>
    <p:sldId id="302" r:id="rId31"/>
    <p:sldId id="291" r:id="rId32"/>
    <p:sldId id="292" r:id="rId33"/>
    <p:sldId id="303" r:id="rId34"/>
    <p:sldId id="304" r:id="rId35"/>
    <p:sldId id="305" r:id="rId36"/>
    <p:sldId id="306" r:id="rId37"/>
    <p:sldId id="293" r:id="rId38"/>
    <p:sldId id="279" r:id="rId39"/>
    <p:sldId id="270" r:id="rId40"/>
    <p:sldId id="271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What Is Server-Side Development?" id="{C4DDDBD8-9D23-4E4C-AEE2-557B392EA93D}">
          <p14:sldIdLst>
            <p14:sldId id="275"/>
            <p14:sldId id="269"/>
            <p14:sldId id="280"/>
            <p14:sldId id="281"/>
            <p14:sldId id="294"/>
            <p14:sldId id="295"/>
          </p14:sldIdLst>
        </p14:section>
        <p14:section name="Quick Tour of PHP" id="{EEF5533E-EFD4-8F41-90C4-2292DA12E245}">
          <p14:sldIdLst>
            <p14:sldId id="276"/>
            <p14:sldId id="272"/>
            <p14:sldId id="282"/>
            <p14:sldId id="283"/>
            <p14:sldId id="296"/>
            <p14:sldId id="297"/>
            <p14:sldId id="298"/>
            <p14:sldId id="284"/>
            <p14:sldId id="299"/>
            <p14:sldId id="285"/>
          </p14:sldIdLst>
        </p14:section>
        <p14:section name="Program Control" id="{1D064091-DE4C-9247-8ED7-FEDE2E6BC7CC}">
          <p14:sldIdLst>
            <p14:sldId id="277"/>
            <p14:sldId id="273"/>
            <p14:sldId id="286"/>
            <p14:sldId id="287"/>
            <p14:sldId id="300"/>
            <p14:sldId id="288"/>
            <p14:sldId id="289"/>
            <p14:sldId id="290"/>
            <p14:sldId id="301"/>
          </p14:sldIdLst>
        </p14:section>
        <p14:section name="Functions" id="{8334544D-3B75-594C-9E8E-6EC5E0730690}">
          <p14:sldIdLst>
            <p14:sldId id="278"/>
            <p14:sldId id="274"/>
            <p14:sldId id="302"/>
            <p14:sldId id="291"/>
            <p14:sldId id="292"/>
            <p14:sldId id="303"/>
            <p14:sldId id="304"/>
            <p14:sldId id="305"/>
            <p14:sldId id="306"/>
            <p14:sldId id="293"/>
          </p14:sldIdLst>
        </p14:section>
        <p14:section name="Summary" id="{6016C672-7EF5-8544-9FEE-5F02D5CD42F5}">
          <p14:sldIdLst>
            <p14:sldId id="27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56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624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3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 to Server-Side Development with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82233"/>
                </a:solidFill>
              </a:rPr>
              <a:t>&lt;?</a:t>
            </a:r>
            <a:r>
              <a:rPr lang="en-US" b="1" dirty="0" err="1">
                <a:solidFill>
                  <a:srgbClr val="A82233"/>
                </a:solidFill>
              </a:rPr>
              <a:t>php</a:t>
            </a:r>
            <a:r>
              <a:rPr lang="en-US" b="1" dirty="0">
                <a:solidFill>
                  <a:srgbClr val="A82233"/>
                </a:solidFill>
              </a:rPr>
              <a:t> </a:t>
            </a:r>
            <a:r>
              <a:rPr lang="en-US" dirty="0"/>
              <a:t>tag and a matching closing</a:t>
            </a:r>
            <a:r>
              <a:rPr lang="en-US" b="1" dirty="0">
                <a:solidFill>
                  <a:srgbClr val="A82233"/>
                </a:solidFill>
              </a:rPr>
              <a:t> ?</a:t>
            </a:r>
            <a:r>
              <a:rPr lang="en-US" b="1" dirty="0" smtClean="0">
                <a:solidFill>
                  <a:srgbClr val="A82233"/>
                </a:solidFill>
              </a:rPr>
              <a:t>&gt;</a:t>
            </a:r>
          </a:p>
          <a:p>
            <a:r>
              <a:rPr lang="en-US" dirty="0" smtClean="0"/>
              <a:t>Inside is code to execute, outside is HTML to echo directly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PHP Tags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94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 Single-line comments. </a:t>
            </a:r>
            <a:r>
              <a:rPr lang="en-US" dirty="0"/>
              <a:t>Lines that begin with a </a:t>
            </a:r>
            <a:r>
              <a:rPr lang="en-US" dirty="0" smtClean="0"/>
              <a:t>#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 Multiline (block) comments</a:t>
            </a:r>
            <a:r>
              <a:rPr lang="en-US" b="1" dirty="0" smtClean="0"/>
              <a:t>.</a:t>
            </a:r>
            <a:r>
              <a:rPr lang="en-US" dirty="0"/>
              <a:t> begin </a:t>
            </a:r>
            <a:r>
              <a:rPr lang="en-US" dirty="0" smtClean="0"/>
              <a:t>with a </a:t>
            </a:r>
            <a:r>
              <a:rPr lang="en-US" dirty="0"/>
              <a:t>/*  and encompass everything that is encountered until a closing *</a:t>
            </a:r>
            <a:r>
              <a:rPr lang="en-US" dirty="0" smtClean="0"/>
              <a:t>/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 End-of-line comments</a:t>
            </a:r>
            <a:r>
              <a:rPr lang="en-US" b="1" dirty="0" smtClean="0"/>
              <a:t>. </a:t>
            </a:r>
            <a:r>
              <a:rPr lang="en-US" dirty="0"/>
              <a:t>// </a:t>
            </a:r>
            <a:r>
              <a:rPr lang="en-US" dirty="0" smtClean="0"/>
              <a:t>to end of 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PHP Comments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9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 Variables in PHP are dynamically </a:t>
            </a:r>
            <a:r>
              <a:rPr lang="en-US" dirty="0" smtClean="0"/>
              <a:t>typed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To declare a variable you must preface the variable name with the dollar ($) symbol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Whenever you use that variable, you must also include the $ symbol with it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Right to left assignment</a:t>
            </a:r>
          </a:p>
          <a:p>
            <a:r>
              <a:rPr lang="en-US" dirty="0"/>
              <a:t>$count = 42;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b="1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Variables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, Data Types, and Constants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471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Boolean A logical true or false value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Integer Whole numbers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Float Decimal numbers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String Letters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Array A collection of data of any type (covered in the next chapter)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Object Instances of classes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Variables, </a:t>
            </a:r>
            <a:r>
              <a:rPr lang="en-US" sz="1500" b="1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 Types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, and Constants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09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Escaping Strings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\</a:t>
            </a:r>
            <a:r>
              <a:rPr lang="en-US" dirty="0"/>
              <a:t>n Line feed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\t Horizontal tab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\\ Backslash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\$ Dollar sign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\” Double quote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Variables</a:t>
            </a:r>
            <a:r>
              <a:rPr lang="en-US" sz="1500" b="1" kern="1200" dirty="0" smtClean="0">
                <a:solidFill>
                  <a:schemeClr val="tx1"/>
                </a:solidFill>
                <a:effectLst/>
              </a:rPr>
              <a:t>, Data Types</a:t>
            </a:r>
            <a:r>
              <a:rPr lang="en-US" sz="1500" kern="1200" dirty="0" smtClean="0">
                <a:solidFill>
                  <a:schemeClr val="tx1"/>
                </a:solidFill>
                <a:effectLst/>
              </a:rPr>
              <a:t>, and Constants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67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 define()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uppercase </a:t>
            </a:r>
            <a:r>
              <a:rPr lang="en-US" dirty="0"/>
              <a:t>for constants is a programming </a:t>
            </a:r>
            <a:r>
              <a:rPr lang="en-US" dirty="0" smtClean="0"/>
              <a:t>convention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Then use the word without quotes (or $)</a:t>
            </a:r>
          </a:p>
          <a:p>
            <a:r>
              <a:rPr lang="en-US" b="1" dirty="0" smtClean="0"/>
              <a:t>define</a:t>
            </a:r>
            <a:r>
              <a:rPr lang="en-US" dirty="0"/>
              <a:t>("DATABASE_LOCAL", "</a:t>
            </a:r>
            <a:r>
              <a:rPr lang="en-US" dirty="0" err="1"/>
              <a:t>localhost</a:t>
            </a:r>
            <a:r>
              <a:rPr lang="en-US" dirty="0"/>
              <a:t>")</a:t>
            </a:r>
            <a:r>
              <a:rPr lang="en-US" dirty="0" smtClean="0"/>
              <a:t>;</a:t>
            </a:r>
          </a:p>
          <a:p>
            <a:r>
              <a:rPr lang="en-US" dirty="0"/>
              <a:t>e</a:t>
            </a:r>
            <a:r>
              <a:rPr lang="en-US" dirty="0" smtClean="0"/>
              <a:t>cho DATABASE_LOCAL;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Variables, </a:t>
            </a:r>
            <a:r>
              <a:rPr lang="en-US" sz="1500" kern="1200" dirty="0" smtClean="0">
                <a:solidFill>
                  <a:schemeClr val="tx1"/>
                </a:solidFill>
                <a:effectLst/>
              </a:rPr>
              <a:t>Data Types, and </a:t>
            </a:r>
            <a:r>
              <a:rPr lang="en-US" sz="1500" b="1" kern="1200" dirty="0" smtClean="0">
                <a:solidFill>
                  <a:schemeClr val="tx1"/>
                </a:solidFill>
                <a:effectLst/>
              </a:rPr>
              <a:t>Constants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936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echo()</a:t>
            </a:r>
          </a:p>
          <a:p>
            <a:r>
              <a:rPr lang="en-US" dirty="0"/>
              <a:t>e</a:t>
            </a:r>
            <a:r>
              <a:rPr lang="en-US" dirty="0" smtClean="0"/>
              <a:t>cho ("hello");</a:t>
            </a:r>
          </a:p>
          <a:p>
            <a:r>
              <a:rPr lang="en-US" dirty="0" smtClean="0"/>
              <a:t>Strings </a:t>
            </a:r>
            <a:r>
              <a:rPr lang="en-US" dirty="0"/>
              <a:t>can easily be appended together using the concatenate operator, </a:t>
            </a:r>
            <a:r>
              <a:rPr lang="en-US" dirty="0" smtClean="0"/>
              <a:t>which is </a:t>
            </a:r>
            <a:r>
              <a:rPr lang="en-US" dirty="0"/>
              <a:t>the period (.) symbol.</a:t>
            </a:r>
            <a:endParaRPr lang="en-US" dirty="0" smtClean="0"/>
          </a:p>
          <a:p>
            <a:r>
              <a:rPr lang="en-US" dirty="0"/>
              <a:t>$username = "Ricardo";</a:t>
            </a:r>
          </a:p>
          <a:p>
            <a:r>
              <a:rPr lang="en-US" dirty="0"/>
              <a:t>echo "Hello". $username</a:t>
            </a:r>
            <a:r>
              <a:rPr lang="en-US" dirty="0" smtClean="0"/>
              <a:t>; //outputs </a:t>
            </a:r>
            <a:r>
              <a:rPr lang="en-US" i="1" dirty="0"/>
              <a:t>H</a:t>
            </a:r>
            <a:r>
              <a:rPr lang="en-US" i="1" dirty="0" smtClean="0"/>
              <a:t>ello Ricardo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Writing to Output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98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More concatenation examples</a:t>
            </a:r>
            <a:endParaRPr lang="en-US" dirty="0" smtClean="0"/>
          </a:p>
        </p:txBody>
      </p:sp>
      <p:pic>
        <p:nvPicPr>
          <p:cNvPr id="6" name="Content Placeholder 5" descr="4812611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46" r="-14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095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Quick Tour of </a:t>
            </a:r>
            <a:r>
              <a:rPr lang="en-US" b="1" dirty="0" smtClean="0"/>
              <a:t>PHP</a:t>
            </a:r>
            <a:endParaRPr lang="en-US" dirty="0"/>
          </a:p>
        </p:txBody>
      </p:sp>
      <p:pic>
        <p:nvPicPr>
          <p:cNvPr id="5" name="Content Placeholder 4" descr="4812611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31" b="-4843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printf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95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Quick Tour of </a:t>
            </a:r>
            <a:r>
              <a:rPr lang="en-US" sz="2800" dirty="0" smtClean="0">
                <a:solidFill>
                  <a:schemeClr val="bg1"/>
                </a:solidFill>
              </a:rPr>
              <a:t>PHP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Quick Tour of </a:t>
            </a:r>
            <a:r>
              <a:rPr lang="en-US" sz="2800" dirty="0" smtClean="0">
                <a:solidFill>
                  <a:schemeClr val="bg1"/>
                </a:solidFill>
              </a:rPr>
              <a:t>PHP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// if statement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if ( </a:t>
            </a:r>
            <a:r>
              <a:rPr lang="en-US" dirty="0" smtClean="0"/>
              <a:t>$</a:t>
            </a:r>
            <a:r>
              <a:rPr lang="en-US" dirty="0" err="1" smtClean="0"/>
              <a:t>hourOfDay</a:t>
            </a:r>
            <a:r>
              <a:rPr lang="en-US" dirty="0" smtClean="0"/>
              <a:t> &gt; 6 &amp;&amp; $</a:t>
            </a:r>
            <a:r>
              <a:rPr lang="en-US" dirty="0" err="1" smtClean="0"/>
              <a:t>hourOfDay</a:t>
            </a:r>
            <a:r>
              <a:rPr lang="en-US" dirty="0" smtClean="0"/>
              <a:t> &lt; 12</a:t>
            </a:r>
            <a:r>
              <a:rPr lang="en-US" b="1" dirty="0" smtClean="0">
                <a:solidFill>
                  <a:srgbClr val="A82233"/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A82233"/>
                </a:solidFill>
              </a:rPr>
              <a:t>{</a:t>
            </a:r>
          </a:p>
          <a:p>
            <a:r>
              <a:rPr lang="en-US" dirty="0" smtClean="0"/>
              <a:t>	$</a:t>
            </a:r>
            <a:r>
              <a:rPr lang="en-US" dirty="0"/>
              <a:t>greeting = "Good Morning";</a:t>
            </a:r>
          </a:p>
          <a:p>
            <a:r>
              <a:rPr lang="en-US" b="1" dirty="0">
                <a:solidFill>
                  <a:srgbClr val="A82233"/>
                </a:solidFill>
              </a:rPr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if (</a:t>
            </a:r>
            <a:r>
              <a:rPr lang="en-US" dirty="0"/>
              <a:t>$</a:t>
            </a:r>
            <a:r>
              <a:rPr lang="en-US" dirty="0" err="1"/>
              <a:t>hourOfDay</a:t>
            </a:r>
            <a:r>
              <a:rPr lang="en-US" dirty="0"/>
              <a:t> == 12)</a:t>
            </a:r>
            <a:r>
              <a:rPr lang="en-US" b="1" dirty="0">
                <a:solidFill>
                  <a:srgbClr val="A82233"/>
                </a:solidFill>
              </a:rPr>
              <a:t> { </a:t>
            </a:r>
            <a:r>
              <a:rPr lang="en-US" dirty="0"/>
              <a:t>// optional else if</a:t>
            </a:r>
          </a:p>
          <a:p>
            <a:r>
              <a:rPr lang="en-US" dirty="0" smtClean="0"/>
              <a:t>	$</a:t>
            </a:r>
            <a:r>
              <a:rPr lang="en-US" dirty="0"/>
              <a:t>greeting = "Good Noon Time";</a:t>
            </a:r>
          </a:p>
          <a:p>
            <a:r>
              <a:rPr lang="en-US" b="1" dirty="0">
                <a:solidFill>
                  <a:srgbClr val="A82233"/>
                </a:solidFill>
              </a:rPr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{</a:t>
            </a:r>
            <a:r>
              <a:rPr lang="en-US" dirty="0"/>
              <a:t> // optional else branch</a:t>
            </a:r>
          </a:p>
          <a:p>
            <a:r>
              <a:rPr lang="en-US" dirty="0" smtClean="0"/>
              <a:t>	$</a:t>
            </a:r>
            <a:r>
              <a:rPr lang="en-US" dirty="0"/>
              <a:t>greeting = "Good Afternoon or Evening";</a:t>
            </a:r>
          </a:p>
          <a:p>
            <a:r>
              <a:rPr lang="en-US" b="1" dirty="0">
                <a:solidFill>
                  <a:srgbClr val="A82233"/>
                </a:solidFill>
              </a:rPr>
              <a:t>}</a:t>
            </a:r>
            <a:endParaRPr lang="en-US" b="1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nb-NO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if</a:t>
            </a:r>
            <a:r>
              <a:rPr lang="nb-NO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...</a:t>
            </a:r>
            <a:r>
              <a:rPr lang="nb-NO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else</a:t>
            </a:r>
            <a:r>
              <a:rPr lang="nb-NO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</a:t>
            </a:r>
            <a:endParaRPr lang="nb-NO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221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switch ($</a:t>
            </a:r>
            <a:r>
              <a:rPr lang="en-US" dirty="0" err="1"/>
              <a:t>artType</a:t>
            </a:r>
            <a:r>
              <a:rPr lang="en-US" dirty="0"/>
              <a:t>) {</a:t>
            </a:r>
          </a:p>
          <a:p>
            <a:r>
              <a:rPr lang="en-US" dirty="0" smtClean="0"/>
              <a:t>	case </a:t>
            </a:r>
            <a:r>
              <a:rPr lang="en-US" dirty="0"/>
              <a:t>"PT":</a:t>
            </a:r>
          </a:p>
          <a:p>
            <a:r>
              <a:rPr lang="en-US" dirty="0" smtClean="0"/>
              <a:t>		$</a:t>
            </a:r>
            <a:r>
              <a:rPr lang="en-US" dirty="0"/>
              <a:t>output = "Painting";</a:t>
            </a:r>
          </a:p>
          <a:p>
            <a:r>
              <a:rPr lang="en-US" dirty="0" smtClean="0"/>
              <a:t>		break</a:t>
            </a:r>
            <a:r>
              <a:rPr lang="en-US" dirty="0"/>
              <a:t>;</a:t>
            </a:r>
          </a:p>
          <a:p>
            <a:r>
              <a:rPr lang="en-US" dirty="0" smtClean="0"/>
              <a:t>	case </a:t>
            </a:r>
            <a:r>
              <a:rPr lang="en-US" dirty="0"/>
              <a:t>"SC":</a:t>
            </a:r>
          </a:p>
          <a:p>
            <a:r>
              <a:rPr lang="en-US" dirty="0" smtClean="0"/>
              <a:t>		$</a:t>
            </a:r>
            <a:r>
              <a:rPr lang="en-US" dirty="0"/>
              <a:t>output = "Sculpture";</a:t>
            </a:r>
          </a:p>
          <a:p>
            <a:r>
              <a:rPr lang="en-US" dirty="0" smtClean="0"/>
              <a:t>		break</a:t>
            </a:r>
            <a:r>
              <a:rPr lang="en-US" dirty="0"/>
              <a:t>;</a:t>
            </a:r>
          </a:p>
          <a:p>
            <a:r>
              <a:rPr lang="en-US" dirty="0" smtClean="0"/>
              <a:t>	default</a:t>
            </a:r>
            <a:r>
              <a:rPr lang="en-US" dirty="0"/>
              <a:t>:</a:t>
            </a:r>
          </a:p>
          <a:p>
            <a:r>
              <a:rPr lang="en-US" dirty="0" smtClean="0"/>
              <a:t>	$</a:t>
            </a:r>
            <a:r>
              <a:rPr lang="en-US" dirty="0"/>
              <a:t>output = "Other";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switch . . . case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047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$count = 0;</a:t>
            </a:r>
          </a:p>
          <a:p>
            <a:r>
              <a:rPr lang="en-US" sz="2400" b="1" dirty="0">
                <a:solidFill>
                  <a:srgbClr val="A82233"/>
                </a:solidFill>
              </a:rPr>
              <a:t>while (</a:t>
            </a:r>
            <a:r>
              <a:rPr lang="en-US" sz="2400" dirty="0"/>
              <a:t>$count &lt; 10</a:t>
            </a:r>
            <a:r>
              <a:rPr lang="en-US" sz="2400" b="1" dirty="0" smtClean="0">
                <a:solidFill>
                  <a:srgbClr val="A82233"/>
                </a:solidFill>
              </a:rPr>
              <a:t>){</a:t>
            </a:r>
            <a:endParaRPr lang="en-US" sz="2400" b="1" dirty="0">
              <a:solidFill>
                <a:srgbClr val="A82233"/>
              </a:solidFill>
            </a:endParaRPr>
          </a:p>
          <a:p>
            <a:r>
              <a:rPr lang="en-US" sz="2400" dirty="0" smtClean="0"/>
              <a:t>	echo </a:t>
            </a:r>
            <a:r>
              <a:rPr lang="en-US" sz="2400" dirty="0"/>
              <a:t>$count;</a:t>
            </a:r>
          </a:p>
          <a:p>
            <a:r>
              <a:rPr lang="en-US" sz="2400" dirty="0" smtClean="0"/>
              <a:t>	$</a:t>
            </a:r>
            <a:r>
              <a:rPr lang="en-US" sz="2400" dirty="0"/>
              <a:t>count++;</a:t>
            </a:r>
          </a:p>
          <a:p>
            <a:r>
              <a:rPr lang="en-US" sz="2400" b="1" dirty="0" smtClean="0">
                <a:solidFill>
                  <a:srgbClr val="A82233"/>
                </a:solidFill>
              </a:rPr>
              <a:t>}</a:t>
            </a:r>
            <a:endParaRPr lang="en-US" sz="2400" b="1" dirty="0">
              <a:solidFill>
                <a:srgbClr val="A822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b="1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while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and do . . . while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606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$count = 0;</a:t>
            </a:r>
          </a:p>
          <a:p>
            <a:r>
              <a:rPr lang="en-US" sz="2400" b="1" dirty="0">
                <a:solidFill>
                  <a:srgbClr val="A82233"/>
                </a:solidFill>
              </a:rPr>
              <a:t>do {</a:t>
            </a:r>
          </a:p>
          <a:p>
            <a:r>
              <a:rPr lang="en-US" sz="2400" dirty="0"/>
              <a:t>	echo $count;</a:t>
            </a:r>
          </a:p>
          <a:p>
            <a:r>
              <a:rPr lang="en-US" sz="2400" dirty="0"/>
              <a:t>	// this one increments the count by 2 each time</a:t>
            </a:r>
          </a:p>
          <a:p>
            <a:r>
              <a:rPr lang="en-US" sz="2400" dirty="0"/>
              <a:t>	$count = $count + 2;</a:t>
            </a:r>
          </a:p>
          <a:p>
            <a:r>
              <a:rPr lang="en-US" sz="2400" b="1" dirty="0">
                <a:solidFill>
                  <a:srgbClr val="A82233"/>
                </a:solidFill>
              </a:rPr>
              <a:t>}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A82233"/>
                </a:solidFill>
              </a:rPr>
              <a:t>while (</a:t>
            </a:r>
            <a:r>
              <a:rPr lang="en-US" sz="2400" dirty="0"/>
              <a:t>$count &lt; 10</a:t>
            </a:r>
            <a:r>
              <a:rPr lang="en-US" sz="2400" b="1" dirty="0">
                <a:solidFill>
                  <a:srgbClr val="A82233"/>
                </a:solidFill>
              </a:rPr>
              <a:t>)</a:t>
            </a:r>
            <a:r>
              <a:rPr lang="en-US" sz="2400" dirty="0"/>
              <a:t>;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while and </a:t>
            </a:r>
            <a:r>
              <a:rPr lang="en-US" sz="1500" b="1" kern="1200" dirty="0" smtClean="0">
                <a:solidFill>
                  <a:schemeClr val="tx1"/>
                </a:solidFill>
                <a:effectLst/>
              </a:rPr>
              <a:t>do . . . while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551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82233"/>
                </a:solidFill>
              </a:rPr>
              <a:t>for (</a:t>
            </a:r>
            <a:r>
              <a:rPr lang="en-US" dirty="0"/>
              <a:t>$count=0</a:t>
            </a:r>
            <a:r>
              <a:rPr lang="en-US" b="1" dirty="0">
                <a:solidFill>
                  <a:srgbClr val="A82233"/>
                </a:solidFill>
              </a:rPr>
              <a:t>; </a:t>
            </a:r>
            <a:r>
              <a:rPr lang="en-US" dirty="0"/>
              <a:t>$count &lt; 100</a:t>
            </a:r>
            <a:r>
              <a:rPr lang="en-US" b="1" dirty="0">
                <a:solidFill>
                  <a:srgbClr val="A82233"/>
                </a:solidFill>
              </a:rPr>
              <a:t>;</a:t>
            </a:r>
            <a:r>
              <a:rPr lang="en-US" dirty="0"/>
              <a:t> $count+=5</a:t>
            </a:r>
            <a:r>
              <a:rPr lang="en-US" b="1" dirty="0">
                <a:solidFill>
                  <a:srgbClr val="A82233"/>
                </a:solidFill>
              </a:rPr>
              <a:t>)</a:t>
            </a:r>
          </a:p>
          <a:p>
            <a:r>
              <a:rPr lang="en-US" b="1" dirty="0">
                <a:solidFill>
                  <a:srgbClr val="A82233"/>
                </a:solidFill>
              </a:rPr>
              <a:t>{</a:t>
            </a:r>
          </a:p>
          <a:p>
            <a:r>
              <a:rPr lang="en-US" dirty="0" smtClean="0"/>
              <a:t>	echo </a:t>
            </a:r>
            <a:r>
              <a:rPr lang="en-US" dirty="0"/>
              <a:t>$count;</a:t>
            </a:r>
          </a:p>
          <a:p>
            <a:r>
              <a:rPr lang="en-US" b="1" dirty="0"/>
              <a:t>}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6419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&lt;?</a:t>
            </a:r>
            <a:r>
              <a:rPr lang="en-US" dirty="0" err="1">
                <a:latin typeface="Calibri"/>
                <a:cs typeface="Calibri"/>
              </a:rPr>
              <a:t>php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A82233"/>
                </a:solidFill>
                <a:latin typeface="Calibri"/>
                <a:cs typeface="Calibri"/>
              </a:rPr>
              <a:t>if ($</a:t>
            </a:r>
            <a:r>
              <a:rPr lang="en-US" b="1" dirty="0" err="1">
                <a:solidFill>
                  <a:srgbClr val="A82233"/>
                </a:solidFill>
                <a:latin typeface="Calibri"/>
                <a:cs typeface="Calibri"/>
              </a:rPr>
              <a:t>userStatus</a:t>
            </a:r>
            <a:r>
              <a:rPr lang="en-US" b="1" dirty="0">
                <a:solidFill>
                  <a:srgbClr val="A82233"/>
                </a:solidFill>
                <a:latin typeface="Calibri"/>
                <a:cs typeface="Calibri"/>
              </a:rPr>
              <a:t> == "</a:t>
            </a:r>
            <a:r>
              <a:rPr lang="en-US" b="1" dirty="0" err="1">
                <a:solidFill>
                  <a:srgbClr val="A82233"/>
                </a:solidFill>
                <a:latin typeface="Calibri"/>
                <a:cs typeface="Calibri"/>
              </a:rPr>
              <a:t>loggedin</a:t>
            </a:r>
            <a:r>
              <a:rPr lang="en-US" b="1" dirty="0">
                <a:solidFill>
                  <a:srgbClr val="A82233"/>
                </a:solidFill>
                <a:latin typeface="Calibri"/>
                <a:cs typeface="Calibri"/>
              </a:rPr>
              <a:t>") : </a:t>
            </a:r>
            <a:r>
              <a:rPr lang="en-US" dirty="0">
                <a:latin typeface="Calibri"/>
                <a:cs typeface="Calibri"/>
              </a:rPr>
              <a:t>?&gt;</a:t>
            </a:r>
          </a:p>
          <a:p>
            <a:r>
              <a:rPr lang="en-US" dirty="0" smtClean="0">
                <a:latin typeface="Calibri"/>
                <a:cs typeface="Calibri"/>
              </a:rPr>
              <a:t>	&lt;</a:t>
            </a:r>
            <a:r>
              <a:rPr lang="en-US" dirty="0">
                <a:latin typeface="Calibri"/>
                <a:cs typeface="Calibri"/>
              </a:rPr>
              <a:t>a </a:t>
            </a:r>
            <a:r>
              <a:rPr lang="en-US" dirty="0" err="1">
                <a:latin typeface="Calibri"/>
                <a:cs typeface="Calibri"/>
              </a:rPr>
              <a:t>href</a:t>
            </a:r>
            <a:r>
              <a:rPr lang="en-US" dirty="0">
                <a:latin typeface="Calibri"/>
                <a:cs typeface="Calibri"/>
              </a:rPr>
              <a:t>="</a:t>
            </a:r>
            <a:r>
              <a:rPr lang="en-US" dirty="0" err="1">
                <a:latin typeface="Calibri"/>
                <a:cs typeface="Calibri"/>
              </a:rPr>
              <a:t>account.php</a:t>
            </a:r>
            <a:r>
              <a:rPr lang="en-US" dirty="0">
                <a:latin typeface="Calibri"/>
                <a:cs typeface="Calibri"/>
              </a:rPr>
              <a:t>"&gt;Account&lt;/a&gt;</a:t>
            </a:r>
          </a:p>
          <a:p>
            <a:r>
              <a:rPr lang="en-US" dirty="0" smtClean="0">
                <a:latin typeface="Calibri"/>
                <a:cs typeface="Calibri"/>
              </a:rPr>
              <a:t>	&lt;</a:t>
            </a:r>
            <a:r>
              <a:rPr lang="en-US" dirty="0">
                <a:latin typeface="Calibri"/>
                <a:cs typeface="Calibri"/>
              </a:rPr>
              <a:t>a </a:t>
            </a:r>
            <a:r>
              <a:rPr lang="en-US" dirty="0" err="1">
                <a:latin typeface="Calibri"/>
                <a:cs typeface="Calibri"/>
              </a:rPr>
              <a:t>href</a:t>
            </a:r>
            <a:r>
              <a:rPr lang="en-US" dirty="0">
                <a:latin typeface="Calibri"/>
                <a:cs typeface="Calibri"/>
              </a:rPr>
              <a:t>="</a:t>
            </a:r>
            <a:r>
              <a:rPr lang="en-US" dirty="0" err="1">
                <a:latin typeface="Calibri"/>
                <a:cs typeface="Calibri"/>
              </a:rPr>
              <a:t>logout.php</a:t>
            </a:r>
            <a:r>
              <a:rPr lang="en-US" dirty="0">
                <a:latin typeface="Calibri"/>
                <a:cs typeface="Calibri"/>
              </a:rPr>
              <a:t>"&gt;Logout&lt;/a&gt;</a:t>
            </a:r>
          </a:p>
          <a:p>
            <a:r>
              <a:rPr lang="fr-FR" dirty="0">
                <a:latin typeface="Calibri"/>
                <a:cs typeface="Calibri"/>
              </a:rPr>
              <a:t>&lt;?</a:t>
            </a:r>
            <a:r>
              <a:rPr lang="fr-FR" dirty="0" err="1">
                <a:latin typeface="Calibri"/>
                <a:cs typeface="Calibri"/>
              </a:rPr>
              <a:t>php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b="1" dirty="0" err="1">
                <a:solidFill>
                  <a:srgbClr val="A82233"/>
                </a:solidFill>
                <a:latin typeface="Calibri"/>
                <a:cs typeface="Calibri"/>
              </a:rPr>
              <a:t>else</a:t>
            </a:r>
            <a:r>
              <a:rPr lang="fr-FR" b="1" dirty="0">
                <a:solidFill>
                  <a:srgbClr val="A82233"/>
                </a:solidFill>
                <a:latin typeface="Calibri"/>
                <a:cs typeface="Calibri"/>
              </a:rPr>
              <a:t> : </a:t>
            </a:r>
            <a:r>
              <a:rPr lang="fr-FR" dirty="0">
                <a:latin typeface="Calibri"/>
                <a:cs typeface="Calibri"/>
              </a:rPr>
              <a:t>?&gt;</a:t>
            </a:r>
          </a:p>
          <a:p>
            <a:r>
              <a:rPr lang="fr-FR" dirty="0" smtClean="0">
                <a:latin typeface="Calibri"/>
                <a:cs typeface="Calibri"/>
              </a:rPr>
              <a:t>	&lt;</a:t>
            </a:r>
            <a:r>
              <a:rPr lang="fr-FR" dirty="0">
                <a:latin typeface="Calibri"/>
                <a:cs typeface="Calibri"/>
              </a:rPr>
              <a:t>a </a:t>
            </a:r>
            <a:r>
              <a:rPr lang="fr-FR" dirty="0" err="1">
                <a:latin typeface="Calibri"/>
                <a:cs typeface="Calibri"/>
              </a:rPr>
              <a:t>href</a:t>
            </a:r>
            <a:r>
              <a:rPr lang="fr-FR" dirty="0">
                <a:latin typeface="Calibri"/>
                <a:cs typeface="Calibri"/>
              </a:rPr>
              <a:t>="</a:t>
            </a:r>
            <a:r>
              <a:rPr lang="fr-FR" dirty="0" err="1">
                <a:latin typeface="Calibri"/>
                <a:cs typeface="Calibri"/>
              </a:rPr>
              <a:t>login.php</a:t>
            </a:r>
            <a:r>
              <a:rPr lang="fr-FR" dirty="0">
                <a:latin typeface="Calibri"/>
                <a:cs typeface="Calibri"/>
              </a:rPr>
              <a:t>"&gt;Login&lt;/a&gt;</a:t>
            </a:r>
          </a:p>
          <a:p>
            <a:r>
              <a:rPr lang="fr-FR" dirty="0" smtClean="0">
                <a:latin typeface="Calibri"/>
                <a:cs typeface="Calibri"/>
              </a:rPr>
              <a:t>	&lt;</a:t>
            </a:r>
            <a:r>
              <a:rPr lang="fr-FR" dirty="0">
                <a:latin typeface="Calibri"/>
                <a:cs typeface="Calibri"/>
              </a:rPr>
              <a:t>a </a:t>
            </a:r>
            <a:r>
              <a:rPr lang="fr-FR" dirty="0" err="1">
                <a:latin typeface="Calibri"/>
                <a:cs typeface="Calibri"/>
              </a:rPr>
              <a:t>href</a:t>
            </a:r>
            <a:r>
              <a:rPr lang="fr-FR" dirty="0">
                <a:latin typeface="Calibri"/>
                <a:cs typeface="Calibri"/>
              </a:rPr>
              <a:t>="</a:t>
            </a:r>
            <a:r>
              <a:rPr lang="fr-FR" dirty="0" err="1">
                <a:latin typeface="Calibri"/>
                <a:cs typeface="Calibri"/>
              </a:rPr>
              <a:t>register.php</a:t>
            </a:r>
            <a:r>
              <a:rPr lang="fr-FR" dirty="0">
                <a:latin typeface="Calibri"/>
                <a:cs typeface="Calibri"/>
              </a:rPr>
              <a:t>"&gt;</a:t>
            </a:r>
            <a:r>
              <a:rPr lang="fr-FR" dirty="0" err="1">
                <a:latin typeface="Calibri"/>
                <a:cs typeface="Calibri"/>
              </a:rPr>
              <a:t>Register</a:t>
            </a:r>
            <a:r>
              <a:rPr lang="fr-FR" dirty="0">
                <a:latin typeface="Calibri"/>
                <a:cs typeface="Calibri"/>
              </a:rPr>
              <a:t>&lt;/a&gt;</a:t>
            </a:r>
          </a:p>
          <a:p>
            <a:r>
              <a:rPr lang="en-CA" dirty="0">
                <a:latin typeface="Calibri"/>
                <a:cs typeface="Calibri"/>
              </a:rPr>
              <a:t>&lt;</a:t>
            </a:r>
            <a:r>
              <a:rPr lang="mr-IN" dirty="0" smtClean="0">
                <a:latin typeface="Calibri"/>
                <a:cs typeface="Calibri"/>
              </a:rPr>
              <a:t>?</a:t>
            </a:r>
            <a:r>
              <a:rPr lang="mr-IN" dirty="0">
                <a:latin typeface="Calibri"/>
                <a:cs typeface="Calibri"/>
              </a:rPr>
              <a:t>php </a:t>
            </a:r>
            <a:r>
              <a:rPr lang="mr-IN" b="1" dirty="0">
                <a:solidFill>
                  <a:srgbClr val="A82233"/>
                </a:solidFill>
                <a:latin typeface="Calibri"/>
                <a:cs typeface="Calibri"/>
              </a:rPr>
              <a:t>endif; </a:t>
            </a:r>
            <a:r>
              <a:rPr lang="mr-IN" dirty="0" smtClean="0">
                <a:latin typeface="Calibri"/>
                <a:cs typeface="Calibri"/>
              </a:rPr>
              <a:t>?</a:t>
            </a:r>
            <a:r>
              <a:rPr lang="en-CA" dirty="0">
                <a:latin typeface="Calibri"/>
                <a:cs typeface="Calibri"/>
              </a:rPr>
              <a:t>&gt;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Alternate Syntax for Control Structure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551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pic>
        <p:nvPicPr>
          <p:cNvPr id="5" name="Content Placeholder 4" descr="4812611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4" b="-2328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Include Files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88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Control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Include Files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82233"/>
                </a:solidFill>
              </a:rPr>
              <a:t>include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";</a:t>
            </a:r>
          </a:p>
          <a:p>
            <a:r>
              <a:rPr lang="en-US" b="1" dirty="0" err="1">
                <a:solidFill>
                  <a:srgbClr val="A82233"/>
                </a:solidFill>
              </a:rPr>
              <a:t>include_once</a:t>
            </a:r>
            <a:r>
              <a:rPr lang="en-US" dirty="0"/>
              <a:t> "</a:t>
            </a:r>
            <a:r>
              <a:rPr lang="en-US" dirty="0" err="1"/>
              <a:t>somefile.php</a:t>
            </a:r>
            <a:r>
              <a:rPr lang="en-US" dirty="0"/>
              <a:t>";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Quick Tour of </a:t>
            </a:r>
            <a:r>
              <a:rPr lang="en-US" sz="2800" dirty="0" smtClean="0">
                <a:solidFill>
                  <a:schemeClr val="bg1"/>
                </a:solidFill>
              </a:rPr>
              <a:t>PHP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mr-IN" sz="2000" dirty="0"/>
              <a:t>/**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* This </a:t>
            </a:r>
            <a:r>
              <a:rPr lang="en-US" sz="2000" dirty="0"/>
              <a:t>function returns a nicely formatted string using </a:t>
            </a:r>
            <a:r>
              <a:rPr lang="en-US" sz="2000" dirty="0" smtClean="0"/>
              <a:t>the 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* </a:t>
            </a:r>
            <a:r>
              <a:rPr lang="en-US" sz="2000" dirty="0"/>
              <a:t>system time.</a:t>
            </a:r>
          </a:p>
          <a:p>
            <a:pPr>
              <a:spcAft>
                <a:spcPts val="0"/>
              </a:spcAft>
            </a:pPr>
            <a:r>
              <a:rPr lang="mr-IN" sz="2000" dirty="0"/>
              <a:t>*/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A82233"/>
                </a:solidFill>
              </a:rPr>
              <a:t>function </a:t>
            </a:r>
            <a:r>
              <a:rPr lang="en-US" sz="2000" dirty="0" err="1"/>
              <a:t>getNiceTime</a:t>
            </a:r>
            <a:r>
              <a:rPr lang="en-US" sz="2000" b="1" dirty="0">
                <a:solidFill>
                  <a:srgbClr val="A82233"/>
                </a:solidFill>
              </a:rPr>
              <a:t>(){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	return </a:t>
            </a:r>
            <a:r>
              <a:rPr lang="en-US" sz="2000" dirty="0"/>
              <a:t>date("</a:t>
            </a:r>
            <a:r>
              <a:rPr lang="en-US" sz="2000" dirty="0" err="1"/>
              <a:t>H:i:s</a:t>
            </a:r>
            <a:r>
              <a:rPr lang="en-US" sz="2000" dirty="0"/>
              <a:t>");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}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Function Syntax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519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Quick Tour of </a:t>
            </a:r>
            <a:r>
              <a:rPr lang="en-US" sz="2800" dirty="0" smtClean="0">
                <a:solidFill>
                  <a:schemeClr val="bg1"/>
                </a:solidFill>
              </a:rPr>
              <a:t>PHP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0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 A Return Type Declaration  explicitly defines a function’s return type by </a:t>
            </a:r>
            <a:r>
              <a:rPr lang="en-US" sz="2000" dirty="0" smtClean="0"/>
              <a:t>adding a </a:t>
            </a:r>
            <a:r>
              <a:rPr lang="en-US" sz="2000" dirty="0"/>
              <a:t>colon and the return type after the parameter list when defining a </a:t>
            </a:r>
            <a:r>
              <a:rPr lang="en-US" sz="2000" dirty="0" smtClean="0"/>
              <a:t>function</a:t>
            </a:r>
          </a:p>
          <a:p>
            <a:r>
              <a:rPr lang="en-US" sz="2000" dirty="0"/>
              <a:t>function </a:t>
            </a:r>
            <a:r>
              <a:rPr lang="en-US" sz="2000" dirty="0" err="1"/>
              <a:t>mustReturnString</a:t>
            </a:r>
            <a:r>
              <a:rPr lang="en-US" sz="2000" dirty="0"/>
              <a:t>() </a:t>
            </a:r>
            <a:r>
              <a:rPr lang="en-US" sz="2000" b="1" dirty="0">
                <a:solidFill>
                  <a:srgbClr val="A82233"/>
                </a:solidFill>
              </a:rPr>
              <a:t>: string </a:t>
            </a:r>
            <a:r>
              <a:rPr lang="en-US" sz="2000" dirty="0"/>
              <a:t>{</a:t>
            </a:r>
          </a:p>
          <a:p>
            <a:r>
              <a:rPr lang="en-US" sz="2000" dirty="0" smtClean="0"/>
              <a:t>	return </a:t>
            </a:r>
            <a:r>
              <a:rPr lang="en-US" sz="2000" dirty="0"/>
              <a:t>"hello";</a:t>
            </a:r>
          </a:p>
          <a:p>
            <a:r>
              <a:rPr lang="en-US" sz="2000" dirty="0"/>
              <a:t>}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Function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Syntax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return type declaration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7553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Calling a Function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715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82233"/>
                </a:solidFill>
              </a:rPr>
              <a:t>Parameters</a:t>
            </a:r>
            <a:r>
              <a:rPr lang="en-US" dirty="0" smtClean="0">
                <a:solidFill>
                  <a:srgbClr val="A82233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the mechanism by which values are passed into </a:t>
            </a:r>
            <a:r>
              <a:rPr lang="en-US" dirty="0" smtClean="0"/>
              <a:t>functions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define a function with parameters, you must decide </a:t>
            </a:r>
            <a:endParaRPr lang="en-US" dirty="0" smtClean="0"/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many parameters </a:t>
            </a:r>
            <a:r>
              <a:rPr lang="en-US" dirty="0" smtClean="0"/>
              <a:t>you want </a:t>
            </a:r>
            <a:r>
              <a:rPr lang="en-US" dirty="0"/>
              <a:t>to pass in, </a:t>
            </a:r>
            <a:r>
              <a:rPr lang="en-US" dirty="0" smtClean="0"/>
              <a:t>and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in what order they will be passed.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Parameters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74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getNiceTime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82233"/>
                </a:solidFill>
              </a:rPr>
              <a:t>$</a:t>
            </a:r>
            <a:r>
              <a:rPr lang="en-US" b="1" dirty="0" err="1" smtClean="0">
                <a:solidFill>
                  <a:srgbClr val="A82233"/>
                </a:solidFill>
              </a:rPr>
              <a:t>showSeconds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if </a:t>
            </a:r>
            <a:r>
              <a:rPr lang="en-US" dirty="0"/>
              <a:t>($</a:t>
            </a:r>
            <a:r>
              <a:rPr lang="en-US" dirty="0" err="1"/>
              <a:t>showSeconds</a:t>
            </a:r>
            <a:r>
              <a:rPr lang="en-US" dirty="0"/>
              <a:t>==true)</a:t>
            </a:r>
          </a:p>
          <a:p>
            <a:r>
              <a:rPr lang="en-US" dirty="0" smtClean="0"/>
              <a:t>		return </a:t>
            </a:r>
            <a:r>
              <a:rPr lang="en-US" dirty="0"/>
              <a:t>date("</a:t>
            </a:r>
            <a:r>
              <a:rPr lang="en-US" dirty="0" err="1"/>
              <a:t>H:i:s</a:t>
            </a:r>
            <a:r>
              <a:rPr lang="en-US" dirty="0"/>
              <a:t>");</a:t>
            </a:r>
          </a:p>
          <a:p>
            <a:r>
              <a:rPr lang="en-US" dirty="0" smtClean="0"/>
              <a:t>	else</a:t>
            </a:r>
            <a:endParaRPr lang="en-US" dirty="0"/>
          </a:p>
          <a:p>
            <a:r>
              <a:rPr lang="en-US" dirty="0" smtClean="0"/>
              <a:t>		return </a:t>
            </a:r>
            <a:r>
              <a:rPr lang="en-US" dirty="0"/>
              <a:t>date("</a:t>
            </a:r>
            <a:r>
              <a:rPr lang="en-US" dirty="0" err="1"/>
              <a:t>H:i</a:t>
            </a:r>
            <a:r>
              <a:rPr lang="en-US" dirty="0"/>
              <a:t>");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/>
              <a:t>echo </a:t>
            </a:r>
            <a:r>
              <a:rPr lang="en-US" dirty="0" err="1"/>
              <a:t>getNiceTime</a:t>
            </a:r>
            <a:r>
              <a:rPr lang="en-US" dirty="0"/>
              <a:t>(true); // this will print seconds</a:t>
            </a:r>
          </a:p>
          <a:p>
            <a:r>
              <a:rPr lang="en-US" dirty="0"/>
              <a:t>echo </a:t>
            </a:r>
            <a:r>
              <a:rPr lang="en-US" dirty="0" err="1"/>
              <a:t>getNiceTime</a:t>
            </a:r>
            <a:r>
              <a:rPr lang="en-US" dirty="0"/>
              <a:t>(false); // will not print seconds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Parameters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8566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In PHP you can set parameter </a:t>
            </a:r>
            <a:r>
              <a:rPr lang="en-US" b="1" dirty="0"/>
              <a:t>default values  </a:t>
            </a:r>
            <a:r>
              <a:rPr lang="en-US" dirty="0"/>
              <a:t>for any parameter in a </a:t>
            </a:r>
            <a:r>
              <a:rPr lang="en-US" dirty="0" smtClean="0"/>
              <a:t>function. However</a:t>
            </a:r>
            <a:r>
              <a:rPr lang="en-US" dirty="0"/>
              <a:t>, once you start having default values, all subsequent parameters must </a:t>
            </a:r>
            <a:r>
              <a:rPr lang="en-US" dirty="0" smtClean="0"/>
              <a:t>also have </a:t>
            </a:r>
            <a:r>
              <a:rPr lang="en-US" dirty="0"/>
              <a:t>defaults</a:t>
            </a:r>
            <a:r>
              <a:rPr lang="en-US" dirty="0" smtClean="0"/>
              <a:t>.</a:t>
            </a:r>
          </a:p>
          <a:p>
            <a:r>
              <a:rPr lang="en-US" dirty="0"/>
              <a:t>function </a:t>
            </a:r>
            <a:r>
              <a:rPr lang="en-US" dirty="0" err="1"/>
              <a:t>getNiceTime</a:t>
            </a:r>
            <a:r>
              <a:rPr lang="en-US" dirty="0"/>
              <a:t>(</a:t>
            </a:r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showSeconds</a:t>
            </a:r>
            <a:r>
              <a:rPr lang="en-US" b="1" dirty="0">
                <a:solidFill>
                  <a:srgbClr val="A82233"/>
                </a:solidFill>
              </a:rPr>
              <a:t>=true</a:t>
            </a:r>
            <a:r>
              <a:rPr lang="en-US" dirty="0"/>
              <a:t>) {</a:t>
            </a:r>
          </a:p>
          <a:p>
            <a:r>
              <a:rPr lang="en-US" dirty="0" smtClean="0"/>
              <a:t>	if </a:t>
            </a:r>
            <a:r>
              <a:rPr lang="en-US" dirty="0"/>
              <a:t>($</a:t>
            </a:r>
            <a:r>
              <a:rPr lang="en-US" dirty="0" err="1"/>
              <a:t>showSeconds</a:t>
            </a:r>
            <a:r>
              <a:rPr lang="en-US" dirty="0"/>
              <a:t>==true)</a:t>
            </a:r>
          </a:p>
          <a:p>
            <a:r>
              <a:rPr lang="en-US" dirty="0" smtClean="0"/>
              <a:t>		return </a:t>
            </a:r>
            <a:r>
              <a:rPr lang="en-US" dirty="0"/>
              <a:t>date("</a:t>
            </a:r>
            <a:r>
              <a:rPr lang="en-US" dirty="0" err="1"/>
              <a:t>H:i:s</a:t>
            </a:r>
            <a:r>
              <a:rPr lang="en-US" dirty="0"/>
              <a:t>");</a:t>
            </a:r>
          </a:p>
          <a:p>
            <a:r>
              <a:rPr lang="en-US" dirty="0" smtClean="0"/>
              <a:t>	else</a:t>
            </a:r>
            <a:endParaRPr lang="en-US" dirty="0"/>
          </a:p>
          <a:p>
            <a:r>
              <a:rPr lang="en-US" dirty="0" smtClean="0"/>
              <a:t>		return </a:t>
            </a:r>
            <a:r>
              <a:rPr lang="en-US" dirty="0"/>
              <a:t>date("</a:t>
            </a:r>
            <a:r>
              <a:rPr lang="en-US" dirty="0" err="1"/>
              <a:t>H:i</a:t>
            </a:r>
            <a:r>
              <a:rPr lang="en-US" dirty="0"/>
              <a:t>");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Parameters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default values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362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By default, arguments passed to functions are</a:t>
            </a:r>
            <a:r>
              <a:rPr lang="en-US" b="1" dirty="0"/>
              <a:t> passed by </a:t>
            </a:r>
            <a:r>
              <a:rPr lang="en-US" b="1" dirty="0" smtClean="0"/>
              <a:t>value</a:t>
            </a:r>
            <a:r>
              <a:rPr lang="en-US" dirty="0" smtClean="0"/>
              <a:t> </a:t>
            </a:r>
            <a:r>
              <a:rPr lang="en-US" dirty="0"/>
              <a:t>in PHP</a:t>
            </a:r>
            <a:r>
              <a:rPr lang="en-US" dirty="0" smtClean="0"/>
              <a:t>.</a:t>
            </a:r>
          </a:p>
          <a:p>
            <a:r>
              <a:rPr lang="en-US" dirty="0"/>
              <a:t> PHP also allows arguments to </a:t>
            </a:r>
            <a:r>
              <a:rPr lang="en-US" dirty="0" smtClean="0"/>
              <a:t>functions to </a:t>
            </a:r>
            <a:r>
              <a:rPr lang="en-US" dirty="0"/>
              <a:t>be passed by reference , which will allow a function to change the </a:t>
            </a:r>
            <a:r>
              <a:rPr lang="en-US" dirty="0" smtClean="0"/>
              <a:t>contents of </a:t>
            </a:r>
            <a:r>
              <a:rPr lang="en-US" dirty="0"/>
              <a:t>a passed </a:t>
            </a:r>
            <a:r>
              <a:rPr lang="en-US" dirty="0" smtClean="0"/>
              <a:t>variable</a:t>
            </a:r>
          </a:p>
          <a:p>
            <a:r>
              <a:rPr lang="en-US" dirty="0"/>
              <a:t> The mechanism in PHP to specify that a parameter is passed </a:t>
            </a:r>
            <a:r>
              <a:rPr lang="en-US" dirty="0" smtClean="0"/>
              <a:t>by reference </a:t>
            </a:r>
            <a:r>
              <a:rPr lang="en-US" dirty="0"/>
              <a:t>is to add an ampersand (&amp;) symbol next to the parameter name in </a:t>
            </a:r>
            <a:r>
              <a:rPr lang="en-US" dirty="0" smtClean="0"/>
              <a:t>the function </a:t>
            </a:r>
            <a:r>
              <a:rPr lang="en-US" dirty="0"/>
              <a:t>declaration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Parameters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Passing Parameters by reference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763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Parameters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Passing Parameters by reference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10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1" b="-9851"/>
          <a:stretch>
            <a:fillRect/>
          </a:stretch>
        </p:blipFill>
        <p:spPr>
          <a:xfrm>
            <a:off x="914400" y="1141949"/>
            <a:ext cx="7113984" cy="5030251"/>
          </a:xfrm>
        </p:spPr>
      </p:pic>
    </p:spTree>
    <p:extLst>
      <p:ext uri="{BB962C8B-B14F-4D97-AF65-F5344CB8AC3E}">
        <p14:creationId xmlns:p14="http://schemas.microsoft.com/office/powerpoint/2010/main" val="123913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variables </a:t>
            </a:r>
            <a:r>
              <a:rPr lang="en-US" dirty="0"/>
              <a:t>defined within a </a:t>
            </a:r>
            <a:r>
              <a:rPr lang="en-US" dirty="0" smtClean="0"/>
              <a:t>function have </a:t>
            </a:r>
            <a:r>
              <a:rPr lang="en-US" dirty="0"/>
              <a:t>function scope , meaning that they are only </a:t>
            </a:r>
            <a:r>
              <a:rPr lang="en-US" dirty="0" smtClean="0"/>
              <a:t>accessible within </a:t>
            </a:r>
            <a:r>
              <a:rPr lang="en-US" dirty="0"/>
              <a:t>the function</a:t>
            </a:r>
            <a:r>
              <a:rPr lang="en-US" dirty="0" smtClean="0"/>
              <a:t>.</a:t>
            </a:r>
          </a:p>
          <a:p>
            <a:r>
              <a:rPr lang="en-US" dirty="0"/>
              <a:t> While variables defined in the main script are said to have global scope , </a:t>
            </a:r>
            <a:r>
              <a:rPr lang="en-US" dirty="0" smtClean="0"/>
              <a:t>these global </a:t>
            </a:r>
            <a:r>
              <a:rPr lang="en-US" dirty="0"/>
              <a:t>variables are not by default, available within functions</a:t>
            </a:r>
            <a:r>
              <a:rPr lang="en-US" dirty="0" smtClean="0"/>
              <a:t>.</a:t>
            </a:r>
          </a:p>
          <a:p>
            <a:r>
              <a:rPr lang="en-US" dirty="0"/>
              <a:t> PHP does allow variables with global scope to be accessed </a:t>
            </a:r>
            <a:r>
              <a:rPr lang="en-US" dirty="0" smtClean="0"/>
              <a:t>within a </a:t>
            </a:r>
            <a:r>
              <a:rPr lang="en-US" dirty="0"/>
              <a:t>function using the </a:t>
            </a:r>
            <a:r>
              <a:rPr lang="en-US" b="1" dirty="0"/>
              <a:t>global</a:t>
            </a:r>
            <a:r>
              <a:rPr lang="en-US" dirty="0"/>
              <a:t>  keyword,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V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ariable Scope within Functions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235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Quick Tour of </a:t>
            </a:r>
            <a:r>
              <a:rPr lang="en-US" sz="2800" dirty="0" smtClean="0">
                <a:solidFill>
                  <a:schemeClr val="bg1"/>
                </a:solidFill>
              </a:rPr>
              <a:t>PHP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Summary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3"/>
            <a:ext cx="7402016" cy="4975448"/>
          </a:xfrm>
        </p:spPr>
        <p:txBody>
          <a:bodyPr numCol="3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ASP /ASP.NET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built-in function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Common Gateway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Interface (CGI)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constant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daemon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data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data types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database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database management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system (DBMS)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dynamically typed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extension layer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function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function scope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global scope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handlers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Java Server Pages (JSP)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loosely typed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module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multi-process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multi-threaded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opcodes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overloading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parameters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parameter default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values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passed by reference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passed by value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Perl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PHP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PHP core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preforked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process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Python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Return-type declarations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Ruby On Rails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SAPI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server-side includes (SSI)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user-defined function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virtual machine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web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worker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Zend</a:t>
            </a:r>
            <a:r>
              <a:rPr lang="en-US" sz="2000" dirty="0"/>
              <a:t> Engine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Server-Side Development? </a:t>
            </a:r>
            <a:endParaRPr lang="en-US" sz="3200" dirty="0"/>
          </a:p>
        </p:txBody>
      </p:sp>
      <p:pic>
        <p:nvPicPr>
          <p:cNvPr id="5" name="Content Placeholder 4" descr="4812611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9" r="-137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Comparing Client and Server Scripts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Server-Side Development? </a:t>
            </a:r>
            <a:endParaRPr lang="en-US" sz="3200" dirty="0"/>
          </a:p>
        </p:txBody>
      </p:sp>
      <p:pic>
        <p:nvPicPr>
          <p:cNvPr id="5" name="Content Placeholder 4" descr="4812611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5" b="-418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erver-Side Script Resources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1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Server-Side Development?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ASP (Active Server Pages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/ ASP.NET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JSP </a:t>
            </a:r>
            <a:r>
              <a:rPr lang="en-US" dirty="0"/>
              <a:t>(Java Server Pages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Node.js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Perl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Python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Ruby on Rails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Comparing Server-Side Technologies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02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Server-Side Development?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Comparing Server-Side Technologies </a:t>
            </a:r>
            <a:endParaRPr lang="en-US" dirty="0" smtClean="0"/>
          </a:p>
        </p:txBody>
      </p:sp>
      <p:pic>
        <p:nvPicPr>
          <p:cNvPr id="6" name="Content Placeholder 5" descr="4812611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96" b="-13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813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Server-Side Development?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Comparing Server-Side Technologies </a:t>
            </a:r>
            <a:endParaRPr lang="en-US" dirty="0" smtClean="0"/>
          </a:p>
        </p:txBody>
      </p:sp>
      <p:pic>
        <p:nvPicPr>
          <p:cNvPr id="5" name="Content Placeholder 4" descr="4812611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39" b="-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89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83671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Server-Side Development?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Quick Tour of </a:t>
            </a:r>
            <a:r>
              <a:rPr lang="en-US" sz="2800" dirty="0" smtClean="0">
                <a:solidFill>
                  <a:schemeClr val="accent3"/>
                </a:solidFill>
              </a:rPr>
              <a:t>PHP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Program 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895</TotalTime>
  <Words>1134</Words>
  <Application>Microsoft Macintosh PowerPoint</Application>
  <PresentationFormat>On-screen Show (4:3)</PresentationFormat>
  <Paragraphs>301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Presentation</vt:lpstr>
      <vt:lpstr>Introduction to Server-Side Development with PHP</vt:lpstr>
      <vt:lpstr>Chapter 11</vt:lpstr>
      <vt:lpstr>Chapter 11</vt:lpstr>
      <vt:lpstr>What Is Server-Side Development? </vt:lpstr>
      <vt:lpstr>What Is Server-Side Development? </vt:lpstr>
      <vt:lpstr>What Is Server-Side Development? </vt:lpstr>
      <vt:lpstr>What Is Server-Side Development? </vt:lpstr>
      <vt:lpstr>What Is Server-Side Development? </vt:lpstr>
      <vt:lpstr>Chapter 11</vt:lpstr>
      <vt:lpstr>Quick Tour of PHP</vt:lpstr>
      <vt:lpstr>Quick Tour of PHP</vt:lpstr>
      <vt:lpstr>Quick Tour of PHP</vt:lpstr>
      <vt:lpstr>Quick Tour of PHP</vt:lpstr>
      <vt:lpstr>Quick Tour of PHP</vt:lpstr>
      <vt:lpstr>Quick Tour of PHP</vt:lpstr>
      <vt:lpstr>Quick Tour of PHP</vt:lpstr>
      <vt:lpstr>Quick Tour of PHP</vt:lpstr>
      <vt:lpstr>Quick Tour of PHP</vt:lpstr>
      <vt:lpstr>Chapter 11</vt:lpstr>
      <vt:lpstr>Program Control </vt:lpstr>
      <vt:lpstr>Program Control </vt:lpstr>
      <vt:lpstr>Program Control </vt:lpstr>
      <vt:lpstr>Program Control </vt:lpstr>
      <vt:lpstr>Program Control </vt:lpstr>
      <vt:lpstr>Program Control </vt:lpstr>
      <vt:lpstr>Program Control </vt:lpstr>
      <vt:lpstr>Program Control </vt:lpstr>
      <vt:lpstr>Chapter 11</vt:lpstr>
      <vt:lpstr>Functions </vt:lpstr>
      <vt:lpstr>Functions </vt:lpstr>
      <vt:lpstr>Functions </vt:lpstr>
      <vt:lpstr>Functions </vt:lpstr>
      <vt:lpstr>Functions </vt:lpstr>
      <vt:lpstr>Functions </vt:lpstr>
      <vt:lpstr>Functions </vt:lpstr>
      <vt:lpstr>Functions </vt:lpstr>
      <vt:lpstr>Functions </vt:lpstr>
      <vt:lpstr>Chapter 11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149</cp:revision>
  <dcterms:created xsi:type="dcterms:W3CDTF">2014-01-14T22:57:40Z</dcterms:created>
  <dcterms:modified xsi:type="dcterms:W3CDTF">2017-02-18T22:58:00Z</dcterms:modified>
  <cp:category/>
</cp:coreProperties>
</file>